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57" r:id="rId3"/>
    <p:sldId id="269" r:id="rId4"/>
    <p:sldId id="295" r:id="rId5"/>
    <p:sldId id="296" r:id="rId6"/>
    <p:sldId id="297" r:id="rId7"/>
    <p:sldId id="279" r:id="rId8"/>
    <p:sldId id="258" r:id="rId9"/>
    <p:sldId id="291" r:id="rId10"/>
    <p:sldId id="299" r:id="rId11"/>
    <p:sldId id="311" r:id="rId12"/>
    <p:sldId id="285" r:id="rId13"/>
    <p:sldId id="286" r:id="rId14"/>
    <p:sldId id="287" r:id="rId15"/>
    <p:sldId id="300" r:id="rId16"/>
    <p:sldId id="301" r:id="rId17"/>
    <p:sldId id="302" r:id="rId18"/>
    <p:sldId id="303" r:id="rId19"/>
    <p:sldId id="304" r:id="rId20"/>
    <p:sldId id="305" r:id="rId21"/>
    <p:sldId id="307" r:id="rId22"/>
    <p:sldId id="310" r:id="rId23"/>
    <p:sldId id="292" r:id="rId24"/>
    <p:sldId id="294" r:id="rId25"/>
    <p:sldId id="309" r:id="rId26"/>
    <p:sldId id="293" r:id="rId27"/>
    <p:sldId id="308" r:id="rId28"/>
    <p:sldId id="268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mpte Microsoft" initials="CM" lastIdx="1" clrIdx="0">
    <p:extLst>
      <p:ext uri="{19B8F6BF-5375-455C-9EA6-DF929625EA0E}">
        <p15:presenceInfo xmlns:p15="http://schemas.microsoft.com/office/powerpoint/2012/main" userId="255e5d85f07d4f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3T09:41:48.117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4293100"/>
            <a:ext cx="6696744" cy="749945"/>
          </a:xfrm>
          <a:ln>
            <a:noFill/>
          </a:ln>
        </p:spPr>
        <p:txBody>
          <a:bodyPr anchor="b"/>
          <a:lstStyle>
            <a:lvl1pPr algn="l">
              <a:defRPr sz="1800">
                <a:solidFill>
                  <a:schemeClr val="accent4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5157192"/>
            <a:ext cx="5688632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 b="1">
                <a:solidFill>
                  <a:schemeClr val="bg2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7655062" y="6490032"/>
            <a:ext cx="1482151" cy="365125"/>
          </a:xfrm>
        </p:spPr>
        <p:txBody>
          <a:bodyPr/>
          <a:lstStyle/>
          <a:p>
            <a:fld id="{21341371-9ACB-4DA6-813F-4FA22D816C4F}" type="datetimeFigureOut">
              <a:rPr lang="fr-FR" smtClean="0"/>
              <a:pPr/>
              <a:t>22/07/2021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67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8" y="696659"/>
            <a:ext cx="5061427" cy="444205"/>
          </a:xfrm>
        </p:spPr>
        <p:txBody>
          <a:bodyPr anchor="b">
            <a:normAutofit/>
          </a:bodyPr>
          <a:lstStyle>
            <a:lvl1pPr algn="l">
              <a:defRPr sz="135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1556792"/>
            <a:ext cx="4464496" cy="4680520"/>
          </a:xfrm>
        </p:spPr>
        <p:txBody>
          <a:bodyPr anchor="t">
            <a:normAutofit/>
          </a:bodyPr>
          <a:lstStyle>
            <a:lvl1pPr marL="0" indent="0">
              <a:buNone/>
              <a:defRPr sz="675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1371-9ACB-4DA6-813F-4FA22D816C4F}" type="datetimeFigureOut">
              <a:rPr lang="fr-FR" smtClean="0"/>
              <a:pPr/>
              <a:t>22/07/2021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7" name="Group 16"/>
          <p:cNvGrpSpPr/>
          <p:nvPr/>
        </p:nvGrpSpPr>
        <p:grpSpPr>
          <a:xfrm>
            <a:off x="5377450" y="1322501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047458" y="2104256"/>
            <a:ext cx="3917032" cy="3917032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3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476673"/>
            <a:ext cx="5112568" cy="924475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56178" y="6381332"/>
            <a:ext cx="148215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0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1341371-9ACB-4DA6-813F-4FA22D816C4F}" type="datetimeFigureOut">
              <a:rPr lang="fr-FR" smtClean="0"/>
              <a:pPr/>
              <a:t>22/07/2021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713" y="6381332"/>
            <a:ext cx="4176464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50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16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1414463" indent="-128588">
              <a:buClr>
                <a:schemeClr val="tx2"/>
              </a:buClr>
              <a:buSzPct val="101000"/>
              <a:buFont typeface="Courier New" pitchFamily="49" charset="0"/>
              <a:buChar char="o"/>
              <a:defRPr sz="675"/>
            </a:lvl6pPr>
            <a:lvl7pPr marL="167163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7pPr>
            <a:lvl8pPr marL="1928813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8pPr>
            <a:lvl9pPr marL="218598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156178" y="6381332"/>
            <a:ext cx="148215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0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1341371-9ACB-4DA6-813F-4FA22D816C4F}" type="datetimeFigureOut">
              <a:rPr lang="fr-FR" smtClean="0"/>
              <a:pPr/>
              <a:t>22/07/2021</a:t>
            </a:fld>
            <a:endParaRPr lang="fr-F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713" y="6381332"/>
            <a:ext cx="4176464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50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63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3308581"/>
            <a:ext cx="6722973" cy="1468800"/>
          </a:xfrm>
        </p:spPr>
        <p:txBody>
          <a:bodyPr anchor="b"/>
          <a:lstStyle>
            <a:lvl1pPr algn="r">
              <a:defRPr sz="18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648" y="4777381"/>
            <a:ext cx="6722973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1371-9ACB-4DA6-813F-4FA22D816C4F}" type="datetimeFigureOut">
              <a:rPr lang="fr-FR" smtClean="0"/>
              <a:pPr/>
              <a:t>22/07/2021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3"/>
            <a:ext cx="5112568" cy="92447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1844828"/>
            <a:ext cx="4104456" cy="4051301"/>
          </a:xfrm>
        </p:spPr>
        <p:txBody>
          <a:bodyPr>
            <a:normAutofit/>
          </a:bodyPr>
          <a:lstStyle>
            <a:lvl5pPr>
              <a:defRPr/>
            </a:lvl5pPr>
            <a:lvl6pPr marL="1414463" indent="-128588">
              <a:buClr>
                <a:schemeClr val="tx2"/>
              </a:buClr>
              <a:buSzPct val="101000"/>
              <a:buFont typeface="Courier New" pitchFamily="49" charset="0"/>
              <a:buChar char="o"/>
              <a:defRPr sz="675"/>
            </a:lvl6pPr>
            <a:lvl7pPr marL="167163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7pPr>
            <a:lvl8pPr marL="1928813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8pPr>
            <a:lvl9pPr marL="218598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7984" y="1844824"/>
            <a:ext cx="4536504" cy="4051302"/>
          </a:xfrm>
        </p:spPr>
        <p:txBody>
          <a:bodyPr>
            <a:normAutofit/>
          </a:bodyPr>
          <a:lstStyle>
            <a:lvl5pPr>
              <a:defRPr/>
            </a:lvl5pPr>
            <a:lvl6pPr marL="1414463" indent="-128588">
              <a:buClr>
                <a:schemeClr val="tx2"/>
              </a:buClr>
              <a:buSzPct val="101000"/>
              <a:buFont typeface="Courier New" pitchFamily="49" charset="0"/>
              <a:buChar char="o"/>
              <a:defRPr sz="675"/>
            </a:lvl6pPr>
            <a:lvl7pPr marL="167163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7pPr>
            <a:lvl8pPr marL="1928813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8pPr>
            <a:lvl9pPr marL="218598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1371-9ACB-4DA6-813F-4FA22D816C4F}" type="datetimeFigureOut">
              <a:rPr lang="fr-FR" smtClean="0"/>
              <a:pPr/>
              <a:t>22/07/2021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29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88303"/>
            <a:ext cx="5184576" cy="924475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988840"/>
            <a:ext cx="4248472" cy="576262"/>
          </a:xfrm>
        </p:spPr>
        <p:txBody>
          <a:bodyPr anchor="b">
            <a:noAutofit/>
          </a:bodyPr>
          <a:lstStyle>
            <a:lvl1pPr marL="0" indent="0">
              <a:buNone/>
              <a:defRPr sz="1350" b="0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22" y="2564908"/>
            <a:ext cx="4263365" cy="3471861"/>
          </a:xfrm>
        </p:spPr>
        <p:txBody>
          <a:bodyPr>
            <a:normAutofit/>
          </a:bodyPr>
          <a:lstStyle>
            <a:lvl5pPr>
              <a:defRPr/>
            </a:lvl5pPr>
            <a:lvl6pPr marL="1414463" indent="-128588">
              <a:buClr>
                <a:schemeClr val="tx2"/>
              </a:buClr>
              <a:buSzPct val="101000"/>
              <a:buFont typeface="Courier New" pitchFamily="49" charset="0"/>
              <a:buChar char="o"/>
              <a:defRPr sz="675"/>
            </a:lvl6pPr>
            <a:lvl7pPr marL="167163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7pPr>
            <a:lvl8pPr marL="1928813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8pPr>
            <a:lvl9pPr marL="218598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016" y="1988840"/>
            <a:ext cx="4176464" cy="576262"/>
          </a:xfrm>
        </p:spPr>
        <p:txBody>
          <a:bodyPr anchor="b">
            <a:noAutofit/>
          </a:bodyPr>
          <a:lstStyle>
            <a:lvl1pPr marL="0" indent="0">
              <a:buNone/>
              <a:defRPr sz="1350" b="0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7446" y="2564908"/>
            <a:ext cx="4195034" cy="3471861"/>
          </a:xfrm>
        </p:spPr>
        <p:txBody>
          <a:bodyPr>
            <a:normAutofit/>
          </a:bodyPr>
          <a:lstStyle>
            <a:lvl5pPr>
              <a:defRPr/>
            </a:lvl5pPr>
            <a:lvl6pPr marL="1414463" indent="-128588">
              <a:buClr>
                <a:schemeClr val="tx2"/>
              </a:buClr>
              <a:buSzPct val="101000"/>
              <a:buFont typeface="Courier New" pitchFamily="49" charset="0"/>
              <a:buChar char="o"/>
              <a:defRPr sz="675"/>
            </a:lvl6pPr>
            <a:lvl7pPr marL="167163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7pPr>
            <a:lvl8pPr marL="1928813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8pPr>
            <a:lvl9pPr marL="218598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1371-9ACB-4DA6-813F-4FA22D816C4F}" type="datetimeFigureOut">
              <a:rPr lang="fr-FR" smtClean="0"/>
              <a:pPr/>
              <a:t>22/07/2021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97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5" y="476673"/>
            <a:ext cx="5472608" cy="92447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1371-9ACB-4DA6-813F-4FA22D816C4F}" type="datetimeFigureOut">
              <a:rPr lang="fr-FR" smtClean="0"/>
              <a:pPr/>
              <a:t>22/07/2021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33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1371-9ACB-4DA6-813F-4FA22D816C4F}" type="datetimeFigureOut">
              <a:rPr lang="fr-FR" smtClean="0"/>
              <a:pPr/>
              <a:t>22/07/2021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391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750341"/>
            <a:ext cx="4968552" cy="374403"/>
          </a:xfrm>
        </p:spPr>
        <p:txBody>
          <a:bodyPr anchor="b"/>
          <a:lstStyle>
            <a:lvl1pPr algn="l">
              <a:defRPr sz="135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7947" y="1268760"/>
            <a:ext cx="4824535" cy="5040560"/>
          </a:xfrm>
        </p:spPr>
        <p:txBody>
          <a:bodyPr>
            <a:normAutofit/>
          </a:bodyPr>
          <a:lstStyle>
            <a:lvl5pPr>
              <a:defRPr/>
            </a:lvl5pPr>
            <a:lvl6pPr marL="1414463" indent="-128588">
              <a:buClr>
                <a:schemeClr val="tx2"/>
              </a:buClr>
              <a:buSzPct val="101000"/>
              <a:buFont typeface="Courier New" pitchFamily="49" charset="0"/>
              <a:buChar char="o"/>
              <a:defRPr sz="675"/>
            </a:lvl6pPr>
            <a:lvl7pPr marL="167163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7pPr>
            <a:lvl8pPr marL="1928813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8pPr>
            <a:lvl9pPr marL="2185988" indent="-128588">
              <a:buClr>
                <a:schemeClr val="tx2"/>
              </a:buClr>
              <a:buFont typeface="Courier New" pitchFamily="49" charset="0"/>
              <a:buChar char="o"/>
              <a:defRPr sz="675" baseline="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537" y="1268761"/>
            <a:ext cx="3456384" cy="5040558"/>
          </a:xfrm>
        </p:spPr>
        <p:txBody>
          <a:bodyPr anchor="t">
            <a:normAutofit/>
          </a:bodyPr>
          <a:lstStyle>
            <a:lvl1pPr marL="0" indent="0">
              <a:buNone/>
              <a:defRPr sz="675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1371-9ACB-4DA6-813F-4FA22D816C4F}" type="datetimeFigureOut">
              <a:rPr lang="fr-FR" smtClean="0"/>
              <a:pPr/>
              <a:t>22/07/2021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517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2" y="476673"/>
            <a:ext cx="5184577" cy="9244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807361"/>
            <a:ext cx="7450986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56178" y="6381332"/>
            <a:ext cx="148215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0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1341371-9ACB-4DA6-813F-4FA22D816C4F}" type="datetimeFigureOut">
              <a:rPr lang="fr-FR" smtClean="0"/>
              <a:pPr/>
              <a:t>22/07/2021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713" y="6381332"/>
            <a:ext cx="4176464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50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17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ctr" defTabSz="257175" rtl="0" eaLnBrk="1" latinLnBrk="0" hangingPunct="1">
        <a:spcBef>
          <a:spcPct val="0"/>
        </a:spcBef>
        <a:buNone/>
        <a:defRPr sz="1800" b="1" kern="1200">
          <a:solidFill>
            <a:schemeClr val="accent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2881" indent="-192881" algn="l" defTabSz="257175" rtl="0" eaLnBrk="1" latinLnBrk="0" hangingPunct="1">
        <a:spcBef>
          <a:spcPct val="20000"/>
        </a:spcBef>
        <a:spcAft>
          <a:spcPts val="338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01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17910" indent="-160735" algn="l" defTabSz="257175" rtl="0" eaLnBrk="1" latinLnBrk="0" hangingPunct="1">
        <a:spcBef>
          <a:spcPct val="20000"/>
        </a:spcBef>
        <a:spcAft>
          <a:spcPts val="338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2938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78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00113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6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57288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6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75" y1="22003" x2="45662" y2="27269"/>
                        <a14:foregroundMark x1="44977" y1="30865" x2="42580" y2="32192"/>
                        <a14:foregroundMark x1="62043" y1="80437" x2="60360" y2="82705"/>
                        <a14:foregroundMark x1="62757" y1="66824" x2="62043" y2="65625"/>
                        <a14:foregroundMark x1="61758" y1="76241" x2="57249" y2="77911"/>
                        <a14:foregroundMark x1="44863" y1="25899" x2="47574" y2="50471"/>
                        <a14:foregroundMark x1="55965" y1="76241" x2="55965" y2="76241"/>
                        <a14:foregroundMark x1="56849" y1="76541" x2="56849" y2="76541"/>
                        <a14:foregroundMark x1="59789" y1="82534" x2="59789" y2="82534"/>
                        <a14:backgroundMark x1="30280" y1="37885" x2="45063" y2="57063"/>
                        <a14:backgroundMark x1="45063" y1="34889" x2="45063" y2="34889"/>
                        <a14:backgroundMark x1="45177" y1="34289" x2="45576" y2="34289"/>
                        <a14:backgroundMark x1="45462" y1="34161" x2="45462" y2="34161"/>
                        <a14:backgroundMark x1="52854" y1="62158" x2="61244" y2="66353"/>
                        <a14:backgroundMark x1="59760" y1="79709" x2="56050" y2="81207"/>
                        <a14:backgroundMark x1="57563" y1="78339" x2="57563" y2="78339"/>
                        <a14:backgroundMark x1="46062" y1="34760" x2="46062" y2="34760"/>
                        <a14:backgroundMark x1="64384" y1="65925" x2="64384" y2="65925"/>
                        <a14:backgroundMark x1="46604" y1="35060" x2="46604" y2="35060"/>
                        <a14:backgroundMark x1="46604" y1="35060" x2="46604" y2="35060"/>
                        <a14:backgroundMark x1="46005" y1="34461" x2="46604" y2="35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04" t="16032" r="13056" b="24727"/>
          <a:stretch/>
        </p:blipFill>
        <p:spPr>
          <a:xfrm flipH="1">
            <a:off x="1884114" y="4307670"/>
            <a:ext cx="3047925" cy="25057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80528" y="1609946"/>
            <a:ext cx="5621158" cy="3096344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Suivi de la nidification du Gravelot à collier interrompu </a:t>
            </a:r>
            <a:br>
              <a:rPr lang="fr-FR" sz="4000" b="0" dirty="0">
                <a:solidFill>
                  <a:schemeClr val="bg1"/>
                </a:solidFill>
              </a:rPr>
            </a:br>
            <a:br>
              <a:rPr lang="fr-FR" sz="4000" b="0" dirty="0">
                <a:solidFill>
                  <a:schemeClr val="bg1"/>
                </a:solidFill>
              </a:rPr>
            </a:br>
            <a:br>
              <a:rPr lang="fr-FR" sz="4000" b="0" dirty="0">
                <a:solidFill>
                  <a:schemeClr val="bg1"/>
                </a:solidFill>
              </a:rPr>
            </a:br>
            <a:r>
              <a:rPr lang="fr-FR" sz="4000" b="0" dirty="0">
                <a:solidFill>
                  <a:schemeClr val="bg1"/>
                </a:solidFill>
              </a:rPr>
              <a:t>saison 2021</a:t>
            </a:r>
            <a:br>
              <a:rPr lang="fr-FR" sz="4000" dirty="0">
                <a:solidFill>
                  <a:schemeClr val="bg1"/>
                </a:solidFill>
              </a:rPr>
            </a:b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72007AB-DAD9-42AA-BC7A-E9D61211306D}"/>
              </a:ext>
            </a:extLst>
          </p:cNvPr>
          <p:cNvSpPr txBox="1">
            <a:spLocks/>
          </p:cNvSpPr>
          <p:nvPr/>
        </p:nvSpPr>
        <p:spPr>
          <a:xfrm>
            <a:off x="0" y="4115969"/>
            <a:ext cx="8388424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None/>
              <a:defRPr sz="2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Bilan des suivis et actions de préservation 2013 - 2020</a:t>
            </a:r>
            <a:endParaRPr lang="pt-PT" sz="2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735" y1="54496" x2="31866" y2="36308"/>
                        <a14:foregroundMark x1="36360" y1="39510" x2="37767" y2="39305"/>
                        <a14:foregroundMark x1="31230" y1="32766" x2="31230" y2="32766"/>
                        <a14:foregroundMark x1="33772" y1="32766" x2="33772" y2="32766"/>
                        <a14:foregroundMark x1="32501" y1="32766" x2="32501" y2="32766"/>
                        <a14:foregroundMark x1="34635" y1="33515" x2="34635" y2="33515"/>
                        <a14:foregroundMark x1="25465" y1="72480" x2="25238" y2="76090"/>
                        <a14:foregroundMark x1="55061" y1="69959" x2="55061" y2="69959"/>
                        <a14:foregroundMark x1="26600" y1="74523" x2="26600" y2="74523"/>
                        <a14:foregroundMark x1="29914" y1="77384" x2="29914" y2="77384"/>
                        <a14:foregroundMark x1="27054" y1="75886" x2="27054" y2="75886"/>
                        <a14:backgroundMark x1="38629" y1="44346" x2="33999" y2="79973"/>
                        <a14:backgroundMark x1="55107" y1="64237" x2="86518" y2="56199"/>
                        <a14:backgroundMark x1="18021" y1="63283" x2="23014" y2="62943"/>
                        <a14:backgroundMark x1="27372" y1="64033" x2="27236" y2="67643"/>
                        <a14:backgroundMark x1="31366" y1="77589" x2="32229" y2="79632"/>
                        <a14:backgroundMark x1="28870" y1="77589" x2="28643" y2="78678"/>
                        <a14:backgroundMark x1="29097" y1="76431" x2="29097" y2="76431"/>
                        <a14:backgroundMark x1="27553" y1="69414" x2="27372" y2="69414"/>
                        <a14:backgroundMark x1="28325" y1="71866" x2="28325" y2="71866"/>
                        <a14:backgroundMark x1="61961" y1="81267" x2="61961" y2="81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8350" r="59050" b="16132"/>
          <a:stretch/>
        </p:blipFill>
        <p:spPr>
          <a:xfrm>
            <a:off x="3275856" y="4950324"/>
            <a:ext cx="1307969" cy="22768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retenir depuis 2013  ?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95536" y="1124744"/>
            <a:ext cx="7450986" cy="185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 Analyse de l’évolution 2013-2020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Sur 8 ans, les résultats du suivi de la reproduction sont très variables d’une année à l’autre.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8880"/>
            <a:ext cx="680170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6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retenir depuis 2013  ?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95536" y="1124744"/>
            <a:ext cx="7450986" cy="185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 Analyse de l’évolution 2013-2020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Sur 8 ans, les résultats du suivi de la reproduction sont très variables d’une année à l’autre.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79462" y="2924944"/>
            <a:ext cx="7416824" cy="29430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24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500" dirty="0"/>
              <a:t>La plage de Suscinio qui accueillait 80% des nids observés sur la commune de Sarzeau en 2013 n’en accueille plus que 10% en 2019</a:t>
            </a:r>
          </a:p>
          <a:p>
            <a:pPr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500" dirty="0"/>
              <a:t>Les gravelots tentent de nicher sur des plages différents, en dehors de la grande plage regroupant Beg Lann, Suscinio et Landrezac.</a:t>
            </a:r>
          </a:p>
          <a:p>
            <a:pPr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500" dirty="0"/>
              <a:t>Augmentation du nombre de jeunes à l’envol.</a:t>
            </a:r>
          </a:p>
          <a:p>
            <a:pPr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500" dirty="0"/>
              <a:t>À partir de 2015, on constate l’émergence de nouveaux sites: </a:t>
            </a:r>
          </a:p>
          <a:p>
            <a:pPr lvl="1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dirty="0"/>
              <a:t>Pointe de </a:t>
            </a:r>
            <a:r>
              <a:rPr lang="fr-FR" dirty="0" err="1"/>
              <a:t>Penvis</a:t>
            </a:r>
            <a:r>
              <a:rPr lang="fr-FR" dirty="0"/>
              <a:t>, Plage de </a:t>
            </a:r>
            <a:r>
              <a:rPr lang="fr-FR" dirty="0" err="1"/>
              <a:t>Banastère</a:t>
            </a:r>
            <a:endParaRPr lang="fr-FR" dirty="0"/>
          </a:p>
          <a:p>
            <a:pPr lvl="1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dirty="0"/>
              <a:t>Marais de Suscinio, site très arrière-dunaire (2017)</a:t>
            </a:r>
          </a:p>
          <a:p>
            <a:pPr lvl="1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dirty="0"/>
              <a:t>Marais de </a:t>
            </a:r>
            <a:r>
              <a:rPr lang="fr-FR" dirty="0" err="1"/>
              <a:t>Truscat</a:t>
            </a:r>
            <a:r>
              <a:rPr lang="fr-FR" dirty="0"/>
              <a:t> (2018)</a:t>
            </a:r>
          </a:p>
          <a:p>
            <a:pPr lvl="1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81350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548" y="-171400"/>
            <a:ext cx="12172133" cy="78488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7CEE44F-D02C-624A-9727-63ADFC3A2130}"/>
              </a:ext>
            </a:extLst>
          </p:cNvPr>
          <p:cNvSpPr txBox="1"/>
          <p:nvPr/>
        </p:nvSpPr>
        <p:spPr>
          <a:xfrm>
            <a:off x="231980" y="138119"/>
            <a:ext cx="9685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Carte de localisation des nids ayant produits des jeunes sur Locmariaquer entre 2013 et 2020</a:t>
            </a:r>
          </a:p>
        </p:txBody>
      </p:sp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3E0902A6-8CBF-FB4E-AE5C-3AD5089A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786192"/>
            <a:ext cx="8563036" cy="60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7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548" y="-171400"/>
            <a:ext cx="12172133" cy="7848872"/>
          </a:xfrm>
          <a:prstGeom prst="rect">
            <a:avLst/>
          </a:prstGeom>
        </p:spPr>
      </p:pic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860C1643-3D43-E448-9711-8B06A4260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82082"/>
            <a:ext cx="8820357" cy="623354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71600" y="1505259"/>
            <a:ext cx="3456384" cy="1384995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Le non-respect de la réglementation (mise en défense depuis 2017 durant la saison de reproduction) ou la concurrence avec d’autres espèces d’oiseaux nicheurs pourraient expliquer l’abandon progressif de ce site.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5A457F-7977-0B44-B484-FD5D2C65C5F0}"/>
              </a:ext>
            </a:extLst>
          </p:cNvPr>
          <p:cNvSpPr txBox="1"/>
          <p:nvPr/>
        </p:nvSpPr>
        <p:spPr>
          <a:xfrm>
            <a:off x="0" y="86064"/>
            <a:ext cx="10369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Carte de localisation des nids ayant produits des jeunes sur la pointe Er Long entre 2013 et 2020</a:t>
            </a:r>
          </a:p>
        </p:txBody>
      </p:sp>
    </p:spTree>
    <p:extLst>
      <p:ext uri="{BB962C8B-B14F-4D97-AF65-F5344CB8AC3E}">
        <p14:creationId xmlns:p14="http://schemas.microsoft.com/office/powerpoint/2010/main" val="217308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548" y="-171400"/>
            <a:ext cx="12172133" cy="7848872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4705650-CEAF-0E43-8C7F-80575C94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" y="757514"/>
            <a:ext cx="8622704" cy="609386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716016" y="4509120"/>
            <a:ext cx="3456384" cy="1384995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Peu fréquenté par l’Homme, ce site à produit 1/3 des jeunes à l’envol sur le territoire en 2019. Le nombre à diminué en 2020, mais le site de 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Breneguy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 sera sans doute très intéressant de continuer à suivre son évolution.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41E642-2BEB-AA40-B6C5-7624BBEA07FB}"/>
              </a:ext>
            </a:extLst>
          </p:cNvPr>
          <p:cNvSpPr txBox="1"/>
          <p:nvPr/>
        </p:nvSpPr>
        <p:spPr>
          <a:xfrm>
            <a:off x="0" y="138119"/>
            <a:ext cx="10369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Carte de localisation des nids ayant produits des jeunes sur </a:t>
            </a:r>
            <a:r>
              <a:rPr lang="fr-FR" sz="1600" dirty="0" err="1"/>
              <a:t>Breneguy</a:t>
            </a:r>
            <a:r>
              <a:rPr lang="fr-FR" sz="1600" dirty="0"/>
              <a:t> et </a:t>
            </a:r>
            <a:r>
              <a:rPr lang="fr-FR" sz="1600" dirty="0" err="1"/>
              <a:t>Kerere</a:t>
            </a:r>
            <a:r>
              <a:rPr lang="fr-FR" sz="1600" dirty="0"/>
              <a:t> entre 2013 et 2020</a:t>
            </a:r>
          </a:p>
        </p:txBody>
      </p:sp>
    </p:spTree>
    <p:extLst>
      <p:ext uri="{BB962C8B-B14F-4D97-AF65-F5344CB8AC3E}">
        <p14:creationId xmlns:p14="http://schemas.microsoft.com/office/powerpoint/2010/main" val="369490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548" y="-171400"/>
            <a:ext cx="12172133" cy="7848872"/>
          </a:xfrm>
          <a:prstGeom prst="rect">
            <a:avLst/>
          </a:prstGeom>
        </p:spPr>
      </p:pic>
      <p:pic>
        <p:nvPicPr>
          <p:cNvPr id="4" name="Image 3" descr="Une image contenant carte&#10;&#10;Description générée automatiquement">
            <a:extLst>
              <a:ext uri="{FF2B5EF4-FFF2-40B4-BE49-F238E27FC236}">
                <a16:creationId xmlns:a16="http://schemas.microsoft.com/office/drawing/2014/main" id="{58ABCF8B-C089-9644-BD97-946786219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1" y="565727"/>
            <a:ext cx="8800437" cy="621946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30950C9-5DC4-F44A-A648-64F2A157305E}"/>
              </a:ext>
            </a:extLst>
          </p:cNvPr>
          <p:cNvSpPr txBox="1"/>
          <p:nvPr/>
        </p:nvSpPr>
        <p:spPr>
          <a:xfrm>
            <a:off x="288032" y="72805"/>
            <a:ext cx="10369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Carte de localisation des nids ayant produits des jeunes sur Sarzeau entre 2013 et 2020</a:t>
            </a:r>
          </a:p>
        </p:txBody>
      </p:sp>
    </p:spTree>
    <p:extLst>
      <p:ext uri="{BB962C8B-B14F-4D97-AF65-F5344CB8AC3E}">
        <p14:creationId xmlns:p14="http://schemas.microsoft.com/office/powerpoint/2010/main" val="2764907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4624" y="-218470"/>
            <a:ext cx="12172133" cy="7848872"/>
          </a:xfrm>
          <a:prstGeom prst="rect">
            <a:avLst/>
          </a:prstGeom>
        </p:spPr>
      </p:pic>
      <p:pic>
        <p:nvPicPr>
          <p:cNvPr id="8" name="Image 7" descr="Une image contenant carte&#10;&#10;Description générée automatiquement">
            <a:extLst>
              <a:ext uri="{FF2B5EF4-FFF2-40B4-BE49-F238E27FC236}">
                <a16:creationId xmlns:a16="http://schemas.microsoft.com/office/drawing/2014/main" id="{EAC60184-A9F6-024A-A09F-11BCB8DBA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7024"/>
            <a:ext cx="8748464" cy="618273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39952" y="4725144"/>
            <a:ext cx="3312368" cy="1169551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Depuis 2014, </a:t>
            </a:r>
            <a:r>
              <a:rPr lang="fr-FR" sz="1400" b="1" dirty="0">
                <a:solidFill>
                  <a:schemeClr val="bg2">
                    <a:lumMod val="50000"/>
                  </a:schemeClr>
                </a:solidFill>
              </a:rPr>
              <a:t>aucun poussin né sur le site n’a réussi à attendre le stage de jeune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volant. La </a:t>
            </a:r>
            <a:r>
              <a:rPr lang="fr-FR" sz="1400" b="1" dirty="0">
                <a:solidFill>
                  <a:schemeClr val="bg2">
                    <a:lumMod val="50000"/>
                  </a:schemeClr>
                </a:solidFill>
              </a:rPr>
              <a:t>forte fréquentation de la plage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a un impact considérable sur la réussite de la reproduction.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4E7A03-C639-1149-B4D5-AB98F4FD6D0D}"/>
              </a:ext>
            </a:extLst>
          </p:cNvPr>
          <p:cNvSpPr txBox="1"/>
          <p:nvPr/>
        </p:nvSpPr>
        <p:spPr>
          <a:xfrm>
            <a:off x="467544" y="0"/>
            <a:ext cx="10369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Carte de localisation des nids ayant produits des jeunes sur Suscinio entre 2013 et 2020</a:t>
            </a:r>
          </a:p>
        </p:txBody>
      </p:sp>
    </p:spTree>
    <p:extLst>
      <p:ext uri="{BB962C8B-B14F-4D97-AF65-F5344CB8AC3E}">
        <p14:creationId xmlns:p14="http://schemas.microsoft.com/office/powerpoint/2010/main" val="203761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548" y="-171400"/>
            <a:ext cx="12172133" cy="78488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C005A4-2DDB-7941-B9DC-E6D3EC5D7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09954"/>
            <a:ext cx="8728530" cy="616865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39952" y="4940587"/>
            <a:ext cx="3312368" cy="738664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Depuis 2017, </a:t>
            </a:r>
            <a:r>
              <a:rPr lang="fr-FR" sz="1400" b="1" dirty="0">
                <a:solidFill>
                  <a:schemeClr val="bg2">
                    <a:lumMod val="50000"/>
                  </a:schemeClr>
                </a:solidFill>
              </a:rPr>
              <a:t>aucun poussin né sur le site n’a réussi à attendre le stage de jeune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volant.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3ADEEB-EA97-3748-B46E-E7DBEC34F150}"/>
              </a:ext>
            </a:extLst>
          </p:cNvPr>
          <p:cNvSpPr txBox="1"/>
          <p:nvPr/>
        </p:nvSpPr>
        <p:spPr>
          <a:xfrm>
            <a:off x="323528" y="138119"/>
            <a:ext cx="10369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Carte de localisation des nids ayant produits des jeunes sur </a:t>
            </a:r>
            <a:r>
              <a:rPr lang="fr-FR" sz="1600" dirty="0" err="1"/>
              <a:t>Beg</a:t>
            </a:r>
            <a:r>
              <a:rPr lang="fr-FR" sz="1600" dirty="0"/>
              <a:t> Lann entre 2013 et 2020</a:t>
            </a:r>
          </a:p>
        </p:txBody>
      </p:sp>
    </p:spTree>
    <p:extLst>
      <p:ext uri="{BB962C8B-B14F-4D97-AF65-F5344CB8AC3E}">
        <p14:creationId xmlns:p14="http://schemas.microsoft.com/office/powerpoint/2010/main" val="137217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548" y="-171400"/>
            <a:ext cx="12172133" cy="7848872"/>
          </a:xfrm>
          <a:prstGeom prst="rect">
            <a:avLst/>
          </a:prstGeom>
        </p:spPr>
      </p:pic>
      <p:pic>
        <p:nvPicPr>
          <p:cNvPr id="10" name="Espace réservé du contenu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5D3F288A-5941-4F47-9C45-1DF242F0A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6" y="535945"/>
            <a:ext cx="8760088" cy="6190953"/>
          </a:xfrm>
        </p:spPr>
      </p:pic>
      <p:sp>
        <p:nvSpPr>
          <p:cNvPr id="5" name="ZoneTexte 4"/>
          <p:cNvSpPr txBox="1"/>
          <p:nvPr/>
        </p:nvSpPr>
        <p:spPr>
          <a:xfrm>
            <a:off x="3275856" y="5085184"/>
            <a:ext cx="3312368" cy="954107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Pour la première fois depuis 2013 des </a:t>
            </a:r>
            <a:r>
              <a:rPr lang="fr-FR" sz="1400" b="1" dirty="0">
                <a:solidFill>
                  <a:schemeClr val="bg2">
                    <a:lumMod val="50000"/>
                  </a:schemeClr>
                </a:solidFill>
              </a:rPr>
              <a:t>poussins nés sur le site ont réussi à attendre le stage de jeune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volant (4).</a:t>
            </a:r>
          </a:p>
          <a:p>
            <a:pPr algn="just">
              <a:buClr>
                <a:schemeClr val="accent1"/>
              </a:buClr>
            </a:pP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BCA413-4D25-264B-8A51-4016B117B21D}"/>
              </a:ext>
            </a:extLst>
          </p:cNvPr>
          <p:cNvSpPr txBox="1"/>
          <p:nvPr/>
        </p:nvSpPr>
        <p:spPr>
          <a:xfrm>
            <a:off x="395738" y="131102"/>
            <a:ext cx="1087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Carte de localisation des nids ayant produits des jeunes sur la plage de Landrezac entre 2013 et 2020</a:t>
            </a:r>
          </a:p>
        </p:txBody>
      </p:sp>
    </p:spTree>
    <p:extLst>
      <p:ext uri="{BB962C8B-B14F-4D97-AF65-F5344CB8AC3E}">
        <p14:creationId xmlns:p14="http://schemas.microsoft.com/office/powerpoint/2010/main" val="2181426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548" y="-171400"/>
            <a:ext cx="12172133" cy="7848872"/>
          </a:xfrm>
          <a:prstGeom prst="rect">
            <a:avLst/>
          </a:prstGeom>
        </p:spPr>
      </p:pic>
      <p:pic>
        <p:nvPicPr>
          <p:cNvPr id="4" name="Image 3" descr="Une image contenant carte&#10;&#10;Description générée automatiquement">
            <a:extLst>
              <a:ext uri="{FF2B5EF4-FFF2-40B4-BE49-F238E27FC236}">
                <a16:creationId xmlns:a16="http://schemas.microsoft.com/office/drawing/2014/main" id="{7CF1395D-88AF-2643-8B78-C0547F30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521900"/>
            <a:ext cx="8855968" cy="625871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635896" y="5381993"/>
            <a:ext cx="3312368" cy="954107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Augmentation du nombre de </a:t>
            </a:r>
            <a:r>
              <a:rPr lang="fr-FR" sz="1400" b="1" dirty="0">
                <a:solidFill>
                  <a:schemeClr val="bg2">
                    <a:lumMod val="50000"/>
                  </a:schemeClr>
                </a:solidFill>
              </a:rPr>
              <a:t>poussins nés sur le site qui ont réussis à attendre le stage de jeune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volant.</a:t>
            </a:r>
          </a:p>
          <a:p>
            <a:pPr algn="just">
              <a:buClr>
                <a:schemeClr val="accent1"/>
              </a:buClr>
            </a:pP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33BD4E-B8F2-A743-968D-A18095CEBE29}"/>
              </a:ext>
            </a:extLst>
          </p:cNvPr>
          <p:cNvSpPr txBox="1"/>
          <p:nvPr/>
        </p:nvSpPr>
        <p:spPr>
          <a:xfrm>
            <a:off x="107504" y="83690"/>
            <a:ext cx="10369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Carte de localisation des nids ayant produits des jeunes sur la pointe de Penvins entre 2013 et 2020</a:t>
            </a:r>
          </a:p>
        </p:txBody>
      </p:sp>
    </p:spTree>
    <p:extLst>
      <p:ext uri="{BB962C8B-B14F-4D97-AF65-F5344CB8AC3E}">
        <p14:creationId xmlns:p14="http://schemas.microsoft.com/office/powerpoint/2010/main" val="358728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4752528" cy="924475"/>
          </a:xfrm>
        </p:spPr>
        <p:txBody>
          <a:bodyPr/>
          <a:lstStyle/>
          <a:p>
            <a:r>
              <a:rPr lang="fr-FR" sz="4800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1033" y="1700808"/>
            <a:ext cx="8712967" cy="405143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800" b="1" dirty="0"/>
              <a:t> </a:t>
            </a:r>
            <a:r>
              <a:rPr lang="fr-FR" sz="2000" b="1" dirty="0">
                <a:solidFill>
                  <a:schemeClr val="tx2"/>
                </a:solidFill>
              </a:rPr>
              <a:t>Présentation du Gravelot à collier interrompu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2000" b="1" dirty="0">
              <a:solidFill>
                <a:schemeClr val="tx2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800" b="1" dirty="0"/>
              <a:t> </a:t>
            </a:r>
            <a:r>
              <a:rPr lang="fr-FR" sz="2000" b="1" dirty="0">
                <a:solidFill>
                  <a:schemeClr val="tx2"/>
                </a:solidFill>
              </a:rPr>
              <a:t>Bilan 2013 - 2020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2000" b="1" dirty="0">
              <a:solidFill>
                <a:schemeClr val="tx2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800" b="1" dirty="0"/>
              <a:t> </a:t>
            </a:r>
            <a:r>
              <a:rPr lang="fr-FR" sz="2000" b="1" dirty="0">
                <a:solidFill>
                  <a:schemeClr val="tx2"/>
                </a:solidFill>
              </a:rPr>
              <a:t>Présentation des actions pour 2021</a:t>
            </a:r>
          </a:p>
        </p:txBody>
      </p:sp>
      <p:pic>
        <p:nvPicPr>
          <p:cNvPr id="3074" name="Picture 2" descr="Gravelot à collier interrompu – Les carnets nature de Jess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1759">
            <a:off x="1019516" y="1007198"/>
            <a:ext cx="9753600" cy="64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548" y="-171400"/>
            <a:ext cx="12172133" cy="7848872"/>
          </a:xfrm>
          <a:prstGeom prst="rect">
            <a:avLst/>
          </a:prstGeom>
        </p:spPr>
      </p:pic>
      <p:pic>
        <p:nvPicPr>
          <p:cNvPr id="10" name="Espace réservé du contenu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6E096E3B-CEF3-1546-AC5D-55230CFCA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6673"/>
            <a:ext cx="8902708" cy="6291746"/>
          </a:xfrm>
        </p:spPr>
      </p:pic>
      <p:sp>
        <p:nvSpPr>
          <p:cNvPr id="8" name="ZoneTexte 7"/>
          <p:cNvSpPr txBox="1"/>
          <p:nvPr/>
        </p:nvSpPr>
        <p:spPr>
          <a:xfrm>
            <a:off x="5764091" y="1772816"/>
            <a:ext cx="3168352" cy="1169551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Tout comme la pointe de Penvins, l’utilisation de cette plage est récente ( </a:t>
            </a:r>
            <a:r>
              <a:rPr lang="fr-FR" sz="1400" b="1" dirty="0">
                <a:solidFill>
                  <a:schemeClr val="bg2">
                    <a:lumMod val="50000"/>
                  </a:schemeClr>
                </a:solidFill>
              </a:rPr>
              <a:t>premier essai de nidification est observé en 2016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algn="just">
              <a:buClr>
                <a:schemeClr val="accent1"/>
              </a:buClr>
            </a:pP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2E38FD-919F-4B41-AE8A-514C1D0289E4}"/>
              </a:ext>
            </a:extLst>
          </p:cNvPr>
          <p:cNvSpPr txBox="1"/>
          <p:nvPr/>
        </p:nvSpPr>
        <p:spPr>
          <a:xfrm>
            <a:off x="221454" y="95903"/>
            <a:ext cx="1094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Carte de localisation des nids ayant produits des jeunes sur la plage de </a:t>
            </a:r>
            <a:r>
              <a:rPr lang="fr-FR" sz="1400" dirty="0" err="1"/>
              <a:t>Banastère</a:t>
            </a:r>
            <a:r>
              <a:rPr lang="fr-FR" sz="1400" dirty="0"/>
              <a:t> entre 2013 et 2020</a:t>
            </a:r>
          </a:p>
        </p:txBody>
      </p:sp>
    </p:spTree>
    <p:extLst>
      <p:ext uri="{BB962C8B-B14F-4D97-AF65-F5344CB8AC3E}">
        <p14:creationId xmlns:p14="http://schemas.microsoft.com/office/powerpoint/2010/main" val="4042637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2656" y="-495436"/>
            <a:ext cx="12172133" cy="78488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0314140-8964-2D47-8BE6-F7377FBB7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3" y="487424"/>
            <a:ext cx="8849953" cy="625446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87624" y="3023108"/>
            <a:ext cx="3168352" cy="1169551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Un premier nid à été localisé sur le site en 2017. Les seuls jeunes à l’envol ont été observés en 2019 et en 2020 (2 jeunes chaque année).</a:t>
            </a:r>
          </a:p>
          <a:p>
            <a:pPr algn="just">
              <a:buClr>
                <a:schemeClr val="accent1"/>
              </a:buClr>
            </a:pP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88C7F9-B2FC-8143-A1F7-D584A6236AD3}"/>
              </a:ext>
            </a:extLst>
          </p:cNvPr>
          <p:cNvSpPr txBox="1"/>
          <p:nvPr/>
        </p:nvSpPr>
        <p:spPr>
          <a:xfrm>
            <a:off x="133814" y="77706"/>
            <a:ext cx="1072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Carte de localisation des nids ayant produits des jeunes sur la plage des </a:t>
            </a:r>
            <a:r>
              <a:rPr lang="fr-FR" sz="1400" dirty="0" err="1"/>
              <a:t>Govelins</a:t>
            </a:r>
            <a:r>
              <a:rPr lang="fr-FR" sz="1400" dirty="0"/>
              <a:t> entre 2013 et 2020</a:t>
            </a:r>
          </a:p>
        </p:txBody>
      </p:sp>
    </p:spTree>
    <p:extLst>
      <p:ext uri="{BB962C8B-B14F-4D97-AF65-F5344CB8AC3E}">
        <p14:creationId xmlns:p14="http://schemas.microsoft.com/office/powerpoint/2010/main" val="1525969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>
            <a:extLst>
              <a:ext uri="{FF2B5EF4-FFF2-40B4-BE49-F238E27FC236}">
                <a16:creationId xmlns:a16="http://schemas.microsoft.com/office/drawing/2014/main" id="{EEEC9711-B3D6-420D-B678-29AC371E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548" y="-171400"/>
            <a:ext cx="12172133" cy="7848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DE09B-BB41-4993-90B2-1C97207E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" name="Espace réservé du contenu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0BE14A-4917-0D44-8C34-A4FB0680E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" y="341496"/>
            <a:ext cx="8996777" cy="6358227"/>
          </a:xfrm>
        </p:spPr>
      </p:pic>
      <p:sp>
        <p:nvSpPr>
          <p:cNvPr id="7" name="ZoneTexte 7">
            <a:extLst>
              <a:ext uri="{FF2B5EF4-FFF2-40B4-BE49-F238E27FC236}">
                <a16:creationId xmlns:a16="http://schemas.microsoft.com/office/drawing/2014/main" id="{D0C98191-4963-48CD-B3BE-EDABB3694D91}"/>
              </a:ext>
            </a:extLst>
          </p:cNvPr>
          <p:cNvSpPr txBox="1"/>
          <p:nvPr/>
        </p:nvSpPr>
        <p:spPr>
          <a:xfrm>
            <a:off x="3059832" y="5013176"/>
            <a:ext cx="3168352" cy="954107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fr-FR" sz="1400" dirty="0"/>
              <a:t>Avec peu de couples accueillis, mais avec un bon succès de reproduction, notamment dû ces dernières années aux nids situés dans le marais. 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EC3776-05FD-C346-A6B2-8F7CA54559DD}"/>
              </a:ext>
            </a:extLst>
          </p:cNvPr>
          <p:cNvSpPr txBox="1"/>
          <p:nvPr/>
        </p:nvSpPr>
        <p:spPr>
          <a:xfrm>
            <a:off x="0" y="-16328"/>
            <a:ext cx="10369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Carte de localisation des nids ayant produits des jeunes sur la plage de </a:t>
            </a:r>
            <a:r>
              <a:rPr lang="fr-FR" sz="1600" dirty="0" err="1"/>
              <a:t>Kerver</a:t>
            </a:r>
            <a:r>
              <a:rPr lang="fr-FR" sz="1600" dirty="0"/>
              <a:t> entre 2013 et 2020</a:t>
            </a:r>
          </a:p>
        </p:txBody>
      </p:sp>
    </p:spTree>
    <p:extLst>
      <p:ext uri="{BB962C8B-B14F-4D97-AF65-F5344CB8AC3E}">
        <p14:creationId xmlns:p14="http://schemas.microsoft.com/office/powerpoint/2010/main" val="1047669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5927" y="1628800"/>
            <a:ext cx="5752217" cy="4196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spcAft>
                <a:spcPts val="338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01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spcAft>
                <a:spcPts val="338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spcAft>
                <a:spcPts val="338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spcAft>
                <a:spcPts val="338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spcAft>
                <a:spcPts val="338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675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675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675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 A partir du 17 mars 2020, un premier confinement lié à l’épidémie de Covid-19 à été mis en place à l’échelle nationale. </a:t>
            </a:r>
          </a:p>
          <a:p>
            <a:pPr lvl="1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400" dirty="0"/>
              <a:t> Mesures strictes interdisant l’accès aux plages ont été mises en place, et ce jusqu’au 11 mai.</a:t>
            </a:r>
          </a:p>
          <a:p>
            <a:pPr lvl="1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400" dirty="0"/>
              <a:t> Ce premier confinement fut l’occasion, pour les Gravelots à collier interrompu, de pouvoir s’installer sur les plages du littoral sans être trop dérangés. </a:t>
            </a:r>
          </a:p>
          <a:p>
            <a:pPr lvl="1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400" dirty="0"/>
              <a:t> Positionnement des nids de Gravelots légèrement différent des autres années</a:t>
            </a:r>
          </a:p>
          <a:p>
            <a:pPr lvl="2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100" dirty="0"/>
              <a:t> Installations près des entrées de plage</a:t>
            </a:r>
          </a:p>
          <a:p>
            <a:pPr lvl="2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100" dirty="0"/>
              <a:t> Présence de nids sur la plage, normalement assez fréquentée, de </a:t>
            </a:r>
            <a:r>
              <a:rPr lang="fr-FR" sz="1100" dirty="0" err="1"/>
              <a:t>Kerpenhir</a:t>
            </a:r>
            <a:r>
              <a:rPr lang="fr-FR" sz="1100" dirty="0"/>
              <a:t> à Locmariaquer, où aucun nid n’avait été observé depuis 2014. </a:t>
            </a:r>
          </a:p>
          <a:p>
            <a:pPr lvl="2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100" dirty="0"/>
              <a:t> Pression potentiellement plus forte des prédateurs naturels (renards, corneilles, </a:t>
            </a:r>
            <a:r>
              <a:rPr lang="fr-FR" sz="1100" dirty="0" err="1"/>
              <a:t>etc</a:t>
            </a:r>
            <a:r>
              <a:rPr lang="fr-FR" sz="1100" dirty="0"/>
              <a:t>).</a:t>
            </a:r>
          </a:p>
        </p:txBody>
      </p:sp>
      <p:pic>
        <p:nvPicPr>
          <p:cNvPr id="5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772816"/>
            <a:ext cx="2482393" cy="4052888"/>
          </a:xfr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83567" y="632317"/>
            <a:ext cx="5184577" cy="924475"/>
          </a:xfrm>
        </p:spPr>
        <p:txBody>
          <a:bodyPr/>
          <a:lstStyle/>
          <a:p>
            <a:r>
              <a:rPr lang="fr-FR" sz="2800"/>
              <a:t>Situation COVID19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134656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5184577" cy="924475"/>
          </a:xfrm>
        </p:spPr>
        <p:txBody>
          <a:bodyPr>
            <a:normAutofit/>
          </a:bodyPr>
          <a:lstStyle/>
          <a:p>
            <a:r>
              <a:rPr lang="fr-FR" dirty="0"/>
              <a:t>Les actions de préservations 2021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412776"/>
            <a:ext cx="5385010" cy="4392488"/>
          </a:xfrm>
        </p:spPr>
        <p:txBody>
          <a:bodyPr anchor="t">
            <a:norm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400" dirty="0"/>
              <a:t> Continuer le suivi des sites connus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87" dirty="0"/>
              <a:t>Fréquence : passage sur chaque site au moins 1 fois par semaine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1287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400" dirty="0"/>
              <a:t>Balisage des nids selon appréciation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14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400" dirty="0"/>
              <a:t>Deux recensements régionaux (</a:t>
            </a:r>
            <a:r>
              <a:rPr lang="fr-FR" sz="1400" dirty="0" err="1"/>
              <a:t>BvO</a:t>
            </a:r>
            <a:r>
              <a:rPr lang="fr-FR" sz="1400" dirty="0"/>
              <a:t>) : prospection de tous les sites potentiels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1287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3592459" cy="2694344"/>
          </a:xfrm>
          <a:prstGeom prst="rect">
            <a:avLst/>
          </a:prstGeom>
        </p:spPr>
      </p:pic>
      <p:pic>
        <p:nvPicPr>
          <p:cNvPr id="6" name="Picture 2" descr="Pré-visualização da imagem">
            <a:extLst>
              <a:ext uri="{FF2B5EF4-FFF2-40B4-BE49-F238E27FC236}">
                <a16:creationId xmlns:a16="http://schemas.microsoft.com/office/drawing/2014/main" id="{CE0329F7-C56C-4262-AE99-F6BF86EBF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r="3886"/>
          <a:stretch/>
        </p:blipFill>
        <p:spPr bwMode="auto">
          <a:xfrm>
            <a:off x="5652120" y="2241343"/>
            <a:ext cx="2592289" cy="388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84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E63E-6C0C-4E92-A922-12E94EE0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Comptage</a:t>
            </a:r>
            <a:r>
              <a:rPr lang="pt-PT" dirty="0"/>
              <a:t> </a:t>
            </a:r>
            <a:r>
              <a:rPr lang="pt-PT" dirty="0" err="1"/>
              <a:t>Coordoné</a:t>
            </a:r>
            <a:endParaRPr lang="pt-PT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93EC419-D0AB-47C2-A933-3BAF2EA25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72713"/>
              </p:ext>
            </p:extLst>
          </p:nvPr>
        </p:nvGraphicFramePr>
        <p:xfrm>
          <a:off x="611562" y="1916832"/>
          <a:ext cx="6696744" cy="168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:a16="http://schemas.microsoft.com/office/drawing/2014/main" val="2710722400"/>
                    </a:ext>
                  </a:extLst>
                </a:gridCol>
                <a:gridCol w="3348372">
                  <a:extLst>
                    <a:ext uri="{9D8B030D-6E8A-4147-A177-3AD203B41FA5}">
                      <a16:colId xmlns:a16="http://schemas.microsoft.com/office/drawing/2014/main" val="3479493696"/>
                    </a:ext>
                  </a:extLst>
                </a:gridCol>
              </a:tblGrid>
              <a:tr h="412968">
                <a:tc>
                  <a:txBody>
                    <a:bodyPr/>
                    <a:lstStyle/>
                    <a:p>
                      <a:pPr algn="ctr"/>
                      <a:r>
                        <a:rPr lang="fr-FR" sz="2800" noProof="0" dirty="0"/>
                        <a:t>Premier</a:t>
                      </a:r>
                      <a:r>
                        <a:rPr lang="pt-PT" sz="2800" dirty="0"/>
                        <a:t> </a:t>
                      </a:r>
                      <a:r>
                        <a:rPr lang="pt-PT" sz="2800" dirty="0" err="1"/>
                        <a:t>Comptage</a:t>
                      </a:r>
                      <a:r>
                        <a:rPr lang="pt-PT" sz="2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57175" rtl="0" eaLnBrk="1" latinLnBrk="0" hangingPunct="1"/>
                      <a:r>
                        <a:rPr lang="fr-FR" sz="2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Deuxième</a:t>
                      </a:r>
                      <a:r>
                        <a:rPr lang="pt-PT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2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Comptage</a:t>
                      </a:r>
                      <a:endParaRPr lang="pt-PT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569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21 </a:t>
                      </a:r>
                      <a:r>
                        <a:rPr lang="pt-PT" sz="1800" dirty="0" err="1"/>
                        <a:t>Couples</a:t>
                      </a:r>
                      <a:endParaRPr lang="pt-P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16 </a:t>
                      </a:r>
                      <a:r>
                        <a:rPr lang="pt-PT" sz="1800" dirty="0" err="1"/>
                        <a:t>Couples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058135"/>
                  </a:ext>
                </a:extLst>
              </a:tr>
              <a:tr h="335136">
                <a:tc>
                  <a:txBody>
                    <a:bodyPr/>
                    <a:lstStyle/>
                    <a:p>
                      <a:pPr marL="0" algn="ctr" defTabSz="257175" rtl="0" eaLnBrk="1" latinLnBrk="0" hangingPunct="1"/>
                      <a:r>
                        <a:rPr lang="pt-P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pt-PT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poussins</a:t>
                      </a:r>
                      <a:endParaRPr lang="pt-PT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8 </a:t>
                      </a:r>
                      <a:r>
                        <a:rPr lang="pt-PT" sz="1800" dirty="0" err="1"/>
                        <a:t>Poussins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982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B02C0C0-93CD-4F3B-8D2C-A5D6CFA9207F}"/>
              </a:ext>
            </a:extLst>
          </p:cNvPr>
          <p:cNvSpPr txBox="1"/>
          <p:nvPr/>
        </p:nvSpPr>
        <p:spPr>
          <a:xfrm>
            <a:off x="2123728" y="6381327"/>
            <a:ext cx="75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- </a:t>
            </a:r>
            <a:r>
              <a:rPr lang="fr-FR" dirty="0"/>
              <a:t>En ce moment il y a au moins 22 poussins</a:t>
            </a:r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7772B-775E-4F4F-995D-FD0F6475A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75" b="22331"/>
          <a:stretch/>
        </p:blipFill>
        <p:spPr>
          <a:xfrm>
            <a:off x="611560" y="3686408"/>
            <a:ext cx="6633789" cy="25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6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5184577" cy="924475"/>
          </a:xfrm>
        </p:spPr>
        <p:txBody>
          <a:bodyPr>
            <a:normAutofit/>
          </a:bodyPr>
          <a:lstStyle/>
          <a:p>
            <a:r>
              <a:rPr lang="fr-FR" dirty="0"/>
              <a:t>Les actions de sensibilisation 2021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0371" y="980728"/>
            <a:ext cx="6175845" cy="338437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400" dirty="0"/>
              <a:t> Sensibilisation dans le cadre du nettoyage des plages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400" dirty="0"/>
              <a:t>Développer l’action de sensibilisation du public: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87" dirty="0"/>
              <a:t>Animation postées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87" dirty="0"/>
              <a:t> Intervention auprès des associations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87" dirty="0"/>
              <a:t> Édition et distribution affiches et flyers 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87" dirty="0"/>
              <a:t>Articles dans les bulletins municipaux, médias PNR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87" dirty="0"/>
              <a:t>Supports pédagogiques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987" y="1724394"/>
            <a:ext cx="3125722" cy="44202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8" y="3717032"/>
            <a:ext cx="332779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40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Panneaux d’Information</a:t>
            </a:r>
          </a:p>
        </p:txBody>
      </p:sp>
      <p:pic>
        <p:nvPicPr>
          <p:cNvPr id="2050" name="Picture 2" descr="Pré-visualização da image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67" r="10703" b="13761"/>
          <a:stretch/>
        </p:blipFill>
        <p:spPr bwMode="auto">
          <a:xfrm>
            <a:off x="318879" y="3279864"/>
            <a:ext cx="3533041" cy="241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810140" y="1423054"/>
            <a:ext cx="7962611" cy="4392488"/>
          </a:xfrm>
        </p:spPr>
        <p:txBody>
          <a:bodyPr anchor="t"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fr-FR" sz="1400" dirty="0"/>
              <a:t>Incompréhension du but de l’enclos : se posent à côté sans comprendre qu’ils 			perturbent la nidification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fr-FR" sz="1062" dirty="0"/>
              <a:t>	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fr-FR" sz="1400" dirty="0"/>
              <a:t>Destruction/vol</a:t>
            </a:r>
          </a:p>
          <a:p>
            <a:pPr marL="0" indent="0">
              <a:buClr>
                <a:schemeClr val="accent1"/>
              </a:buClr>
              <a:buNone/>
            </a:pPr>
            <a:endParaRPr lang="fr-FR" sz="1400" dirty="0"/>
          </a:p>
          <a:p>
            <a:pPr marL="0" indent="0">
              <a:buClr>
                <a:schemeClr val="accent1"/>
              </a:buClr>
              <a:buNone/>
            </a:pPr>
            <a:r>
              <a:rPr lang="fr-FR" sz="1400" dirty="0"/>
              <a:t>Chiens 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91786" y="1556792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91786" y="2276872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ans l&amp;#39;estuaire de la Slack, un sanctuaire temporaire pour le gravelot, ce  pro du mimétis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40"/>
          <a:stretch/>
        </p:blipFill>
        <p:spPr bwMode="auto">
          <a:xfrm>
            <a:off x="3981412" y="3301334"/>
            <a:ext cx="1598700" cy="243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ans l&amp;#39;estuaire de la Slack, un sanctuaire temporaire pour le gravelot, ce  pro du mimétis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0"/>
          <a:stretch/>
        </p:blipFill>
        <p:spPr bwMode="auto">
          <a:xfrm>
            <a:off x="5638662" y="3301334"/>
            <a:ext cx="2749762" cy="243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431542" y="292494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502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018-03-23, Couple GCI, Suscini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312" y="332656"/>
            <a:ext cx="9149312" cy="612034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352928" cy="1728192"/>
          </a:xfrm>
        </p:spPr>
        <p:txBody>
          <a:bodyPr/>
          <a:lstStyle/>
          <a:p>
            <a:r>
              <a:rPr lang="fr-FR" sz="6000" dirty="0"/>
              <a:t>Merci de votre 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5868144" cy="924475"/>
          </a:xfrm>
        </p:spPr>
        <p:txBody>
          <a:bodyPr/>
          <a:lstStyle/>
          <a:p>
            <a:r>
              <a:rPr lang="fr-FR" dirty="0"/>
              <a:t>Le Gravelot à Collier interrompu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251520" y="1268760"/>
            <a:ext cx="7450986" cy="1853734"/>
          </a:xfrm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 Petit Limicole           </a:t>
            </a:r>
            <a:r>
              <a:rPr lang="fr-FR" sz="1300" dirty="0"/>
              <a:t>15 cm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 Migrateur nichant en France 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 Niche sur les plages          </a:t>
            </a:r>
            <a:r>
              <a:rPr lang="fr-FR" sz="1300" dirty="0"/>
              <a:t>Fort déclin depuis les années 1970 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fr-FR" sz="1300" dirty="0"/>
              <a:t>						  			Annexe I de la Directive Oiseaux / Liste rouge Bretagne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dirty="0"/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1763688" y="1628800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2267744" y="2308041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101145"/>
            <a:ext cx="224137" cy="20689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492896"/>
            <a:ext cx="445047" cy="1585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/>
          <a:stretch/>
        </p:blipFill>
        <p:spPr>
          <a:xfrm>
            <a:off x="251520" y="3105533"/>
            <a:ext cx="7823078" cy="272521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20841" y="5830459"/>
            <a:ext cx="775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Caractéristiques physiques des différents morphes associés au Gravelot à collier interrompu,  d’après </a:t>
            </a:r>
            <a:r>
              <a:rPr lang="fr-F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Svensson</a:t>
            </a: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al, 2010.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399" t="-2751" r="69761" b="20267"/>
          <a:stretch/>
        </p:blipFill>
        <p:spPr>
          <a:xfrm>
            <a:off x="7662194" y="1763480"/>
            <a:ext cx="1530817" cy="1444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548" y="-171400"/>
            <a:ext cx="12172133" cy="7848872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93303" y="626502"/>
            <a:ext cx="5184577" cy="92447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1520" y="476672"/>
            <a:ext cx="5868144" cy="9244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257175" rtl="0" eaLnBrk="1" latinLnBrk="0" hangingPunct="1"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Le Gravelot à Collier interrompu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3" y="626502"/>
            <a:ext cx="7392821" cy="5544616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4211960" y="2429610"/>
            <a:ext cx="1049861" cy="999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17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0648" y="-891480"/>
            <a:ext cx="12172133" cy="7848872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93303" y="626502"/>
            <a:ext cx="5184577" cy="92447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1520" y="476672"/>
            <a:ext cx="5868144" cy="9244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257175" rtl="0" eaLnBrk="1" latinLnBrk="0" hangingPunct="1"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Le Gravelot à Collier interrompu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4" y="626502"/>
            <a:ext cx="7440827" cy="5580620"/>
          </a:xfrm>
          <a:prstGeom prst="rect">
            <a:avLst/>
          </a:prstGeom>
        </p:spPr>
      </p:pic>
      <p:sp>
        <p:nvSpPr>
          <p:cNvPr id="13" name="Ellipse 12"/>
          <p:cNvSpPr/>
          <p:nvPr/>
        </p:nvSpPr>
        <p:spPr>
          <a:xfrm>
            <a:off x="3995936" y="3304439"/>
            <a:ext cx="1049861" cy="999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53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0648" y="-387424"/>
            <a:ext cx="12172133" cy="7848872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93303" y="626502"/>
            <a:ext cx="5184577" cy="92447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1520" y="476672"/>
            <a:ext cx="5868144" cy="9244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257175" rtl="0" eaLnBrk="1" latinLnBrk="0" hangingPunct="1">
              <a:spcBef>
                <a:spcPct val="0"/>
              </a:spcBef>
              <a:buNone/>
              <a:defRPr sz="1800" b="1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Le Gravelot à Collier interrompu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4" y="626502"/>
            <a:ext cx="7488833" cy="5616624"/>
          </a:xfrm>
          <a:prstGeom prst="rect">
            <a:avLst/>
          </a:prstGeom>
        </p:spPr>
      </p:pic>
      <p:sp>
        <p:nvSpPr>
          <p:cNvPr id="13" name="Ellipse 12"/>
          <p:cNvSpPr/>
          <p:nvPr/>
        </p:nvSpPr>
        <p:spPr>
          <a:xfrm>
            <a:off x="3923928" y="2822746"/>
            <a:ext cx="1049861" cy="999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86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3" b="20469"/>
          <a:stretch/>
        </p:blipFill>
        <p:spPr>
          <a:xfrm>
            <a:off x="107504" y="2492896"/>
            <a:ext cx="8387090" cy="303818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retenir depuis 2013  ?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95536" y="1124744"/>
            <a:ext cx="7450986" cy="185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 Analyse de l’évolution 2013-2020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Sur 8 ans, les résultats du suivi de la reproduction sont très variables d’une année à l’autre.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51520" y="2564904"/>
            <a:ext cx="3240360" cy="2031325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actions mises en place depuis 2013 ont sans doute 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permis à d’avantage de couples de garder leurs œufs et de les voir éclore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Les 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actions de sensibilisation 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 ont débutées en 2015 et qui se sont intensifiées jusqu’en 2019 ont aussi dû contribuer à une 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meilleure réussite 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la reproduction de cette espèce.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680868" y="4710043"/>
            <a:ext cx="3547315" cy="2031325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situation reste très fragile 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 le littoral du Parc. Sans mesures</a:t>
            </a:r>
          </a:p>
          <a:p>
            <a:pPr algn="just"/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adaptées qui permettraient sur le long terme d’augmenter le succès de reproduction de l’espèce, on peut</a:t>
            </a:r>
          </a:p>
          <a:p>
            <a:pPr algn="just"/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questionner sur le maintien de cette population locale sur le long terme. Cependant, les 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 années 2019 et 2020 sont 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encourageants.</a:t>
            </a:r>
          </a:p>
        </p:txBody>
      </p:sp>
    </p:spTree>
    <p:extLst>
      <p:ext uri="{BB962C8B-B14F-4D97-AF65-F5344CB8AC3E}">
        <p14:creationId xmlns:p14="http://schemas.microsoft.com/office/powerpoint/2010/main" val="2622171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92896"/>
            <a:ext cx="8208912" cy="351388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retenir depuis 2013  ?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95536" y="1124744"/>
            <a:ext cx="7450986" cy="185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 Analyse de l’évolution 2013-2020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Sur 8 ans, les résultats du suivi de la reproduction sont très variables d’une année à l’autre.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retenir depuis 2013  ?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95536" y="1124744"/>
            <a:ext cx="7450986" cy="185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charset="2"/>
              <a:buChar char="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 Analyse de l’évolution 2013-2020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Sur 8 ans, les résultats du suivi de la reproduction sont très variables d’une année à l’autre.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20888"/>
            <a:ext cx="8047307" cy="336731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987824" y="5877272"/>
            <a:ext cx="3312368" cy="738664"/>
          </a:xfrm>
          <a:prstGeom prst="rect">
            <a:avLst/>
          </a:prstGeom>
          <a:solidFill>
            <a:schemeClr val="lt1">
              <a:alpha val="92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Chaque année depuis 2013, des nids sont recensés sur la commune de Locmariaquer (entre 1 et 9)</a:t>
            </a:r>
          </a:p>
        </p:txBody>
      </p:sp>
    </p:spTree>
    <p:extLst>
      <p:ext uri="{BB962C8B-B14F-4D97-AF65-F5344CB8AC3E}">
        <p14:creationId xmlns:p14="http://schemas.microsoft.com/office/powerpoint/2010/main" val="26161226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parc">
  <a:themeElements>
    <a:clrScheme name="Personnalisé 6">
      <a:dk1>
        <a:sysClr val="windowText" lastClr="000000"/>
      </a:dk1>
      <a:lt1>
        <a:sysClr val="window" lastClr="FFFFFF"/>
      </a:lt1>
      <a:dk2>
        <a:srgbClr val="69676D"/>
      </a:dk2>
      <a:lt2>
        <a:srgbClr val="1EB18C"/>
      </a:lt2>
      <a:accent1>
        <a:srgbClr val="00936F"/>
      </a:accent1>
      <a:accent2>
        <a:srgbClr val="00936F"/>
      </a:accent2>
      <a:accent3>
        <a:srgbClr val="00936F"/>
      </a:accent3>
      <a:accent4>
        <a:srgbClr val="00936F"/>
      </a:accent4>
      <a:accent5>
        <a:srgbClr val="087459"/>
      </a:accent5>
      <a:accent6>
        <a:srgbClr val="087459"/>
      </a:accent6>
      <a:hlink>
        <a:srgbClr val="087459"/>
      </a:hlink>
      <a:folHlink>
        <a:srgbClr val="087459"/>
      </a:folHlink>
    </a:clrScheme>
    <a:fontScheme name="Personnalisé 1">
      <a:majorFont>
        <a:latin typeface="WC Mano Negra Bta"/>
        <a:ea typeface=""/>
        <a:cs typeface=""/>
      </a:majorFont>
      <a:minorFont>
        <a:latin typeface="Avenir LT Std 45 Book"/>
        <a:ea typeface=""/>
        <a:cs typeface="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parc" id="{E299AEC9-AC2F-4E02-86A8-4C3CBC787027}" vid="{B7DCC7BE-764D-4123-A7C7-3A0DA0C7F1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 parc</Template>
  <TotalTime>1284</TotalTime>
  <Words>1212</Words>
  <Application>Microsoft Macintosh PowerPoint</Application>
  <PresentationFormat>Affichage à l'écran (4:3)</PresentationFormat>
  <Paragraphs>102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Avenir LT Std 45 Book</vt:lpstr>
      <vt:lpstr>Courier New</vt:lpstr>
      <vt:lpstr>WC Mano Negra Bta</vt:lpstr>
      <vt:lpstr>Wingdings</vt:lpstr>
      <vt:lpstr>Wingdings 2</vt:lpstr>
      <vt:lpstr>theme parc</vt:lpstr>
      <vt:lpstr>Suivi de la nidification du Gravelot à collier interrompu    saison 2021 </vt:lpstr>
      <vt:lpstr>Sommaire</vt:lpstr>
      <vt:lpstr>Le Gravelot à Collier interrompu</vt:lpstr>
      <vt:lpstr>Présentation PowerPoint</vt:lpstr>
      <vt:lpstr>Présentation PowerPoint</vt:lpstr>
      <vt:lpstr>Présentation PowerPoint</vt:lpstr>
      <vt:lpstr>Que retenir depuis 2013  ?</vt:lpstr>
      <vt:lpstr>Que retenir depuis 2013  ?</vt:lpstr>
      <vt:lpstr>Que retenir depuis 2013  ?</vt:lpstr>
      <vt:lpstr>Que retenir depuis 2013  ?</vt:lpstr>
      <vt:lpstr>Que retenir depuis 2013 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Situation COVID19</vt:lpstr>
      <vt:lpstr>Les actions de préservations 2021 </vt:lpstr>
      <vt:lpstr>Comptage Coordoné</vt:lpstr>
      <vt:lpstr>Les actions de sensibilisation 2021 </vt:lpstr>
      <vt:lpstr>Panneaux d’Information</vt:lpstr>
      <vt:lpstr>Merci de votre attention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Suivie du Gravelot à collier interrompu saison 2019</dc:title>
  <dc:subject/>
  <dc:creator>Administrateur</dc:creator>
  <cp:keywords/>
  <dc:description/>
  <cp:lastModifiedBy>Anne BOULET</cp:lastModifiedBy>
  <cp:revision>122</cp:revision>
  <cp:lastPrinted>2021-07-22T13:33:53Z</cp:lastPrinted>
  <dcterms:created xsi:type="dcterms:W3CDTF">2019-04-24T09:08:07Z</dcterms:created>
  <dcterms:modified xsi:type="dcterms:W3CDTF">2021-07-22T13:38:35Z</dcterms:modified>
  <cp:category/>
</cp:coreProperties>
</file>